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16" r:id="rId4"/>
    <p:sldId id="317" r:id="rId5"/>
    <p:sldId id="322" r:id="rId6"/>
    <p:sldId id="323" r:id="rId7"/>
    <p:sldId id="604" r:id="rId8"/>
    <p:sldId id="318" r:id="rId9"/>
    <p:sldId id="605" r:id="rId10"/>
    <p:sldId id="319" r:id="rId11"/>
  </p:sldIdLst>
  <p:sldSz cx="12192000" cy="6858000"/>
  <p:notesSz cx="6797675" cy="9926638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325" autoAdjust="0"/>
  </p:normalViewPr>
  <p:slideViewPr>
    <p:cSldViewPr>
      <p:cViewPr varScale="1">
        <p:scale>
          <a:sx n="96" d="100"/>
          <a:sy n="96" d="100"/>
        </p:scale>
        <p:origin x="10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630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46" y="1"/>
            <a:ext cx="2945659" cy="498630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7C906299-0E1F-4BEF-9A45-75227CFDEF03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010"/>
            <a:ext cx="2945659" cy="498629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46" y="9428010"/>
            <a:ext cx="2945659" cy="498629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44EFD773-E5F7-42D2-9B68-971D49360D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248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1656934" cy="664074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2165874" y="1"/>
            <a:ext cx="1656934" cy="664074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pPr>
              <a:defRPr/>
            </a:pPr>
            <a:fld id="{E1C80F83-D896-4B99-B5CF-83EF4F94B797}" type="datetimeFigureOut">
              <a:rPr lang="en-US"/>
              <a:t>12/19/2022</a:t>
            </a:fld>
            <a:endParaRPr lang="en-US"/>
          </a:p>
        </p:txBody>
      </p:sp>
      <p:sp>
        <p:nvSpPr>
          <p:cNvPr id="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-2058988" y="1654175"/>
            <a:ext cx="7940676" cy="4467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82370" y="6369593"/>
            <a:ext cx="3058954" cy="5211485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12571446"/>
            <a:ext cx="1656934" cy="664073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2165874" y="12571446"/>
            <a:ext cx="1656934" cy="664073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pPr>
              <a:defRPr/>
            </a:pPr>
            <a:fld id="{6E02F7FD-CF24-4680-AA8D-11BEB7D7C04E}" type="slidenum">
              <a:rPr lang="en-US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10’</a:t>
            </a:r>
          </a:p>
          <a:p>
            <a:r>
              <a:rPr lang="fr-FR"/>
              <a:t>NR intro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02F7FD-CF24-4680-AA8D-11BEB7D7C0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809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F7FD-CF24-4680-AA8D-11BEB7D7C0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73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Dire en gros qui on est et ce qu’on fait =&gt; comment on peut les aider ?</a:t>
            </a:r>
            <a:endParaRPr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1100" dirty="0"/>
              <a:t>NR</a:t>
            </a:r>
          </a:p>
          <a:p>
            <a:pPr>
              <a:defRPr/>
            </a:pPr>
            <a:r>
              <a:rPr lang="fr-FR" sz="1100" dirty="0"/>
              <a:t>= document qui permet de mettre en place les actions indispensables pour </a:t>
            </a:r>
            <a:r>
              <a:rPr lang="fr-FR" sz="1100" dirty="0" err="1"/>
              <a:t>gérer</a:t>
            </a:r>
            <a:r>
              <a:rPr lang="fr-FR" sz="1100" dirty="0"/>
              <a:t> les </a:t>
            </a:r>
            <a:r>
              <a:rPr lang="fr-FR" sz="1100" dirty="0" err="1"/>
              <a:t>données</a:t>
            </a:r>
            <a:r>
              <a:rPr lang="fr-FR" sz="1100" dirty="0"/>
              <a:t> d'un projet</a:t>
            </a:r>
            <a:endParaRPr lang="fr-FR"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85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CDA : Projet + </a:t>
            </a:r>
            <a:r>
              <a:rPr lang="fr-FR" dirty="0" err="1"/>
              <a:t>respons</a:t>
            </a:r>
            <a:endParaRPr lang="fr-FR" dirty="0"/>
          </a:p>
          <a:p>
            <a:pPr>
              <a:defRPr/>
            </a:pPr>
            <a:r>
              <a:rPr lang="fr-FR" dirty="0"/>
              <a:t>CDA : Collecte : volume, évolutivité</a:t>
            </a:r>
          </a:p>
          <a:p>
            <a:pPr>
              <a:defRPr/>
            </a:pPr>
            <a:r>
              <a:rPr lang="fr-FR" dirty="0"/>
              <a:t>CDA : </a:t>
            </a:r>
            <a:r>
              <a:rPr lang="fr-FR" dirty="0" err="1"/>
              <a:t>Docum</a:t>
            </a:r>
            <a:r>
              <a:rPr lang="fr-FR" dirty="0"/>
              <a:t>° des </a:t>
            </a:r>
            <a:r>
              <a:rPr lang="fr-FR" dirty="0" err="1"/>
              <a:t>dt</a:t>
            </a:r>
            <a:r>
              <a:rPr lang="fr-FR" dirty="0"/>
              <a:t> et </a:t>
            </a:r>
            <a:r>
              <a:rPr lang="fr-FR" dirty="0" err="1"/>
              <a:t>mtd</a:t>
            </a:r>
            <a:endParaRPr lang="fr-FR" dirty="0"/>
          </a:p>
          <a:p>
            <a:pPr>
              <a:defRPr/>
            </a:pPr>
            <a:r>
              <a:rPr lang="fr-FR" dirty="0"/>
              <a:t>NR : stockage et sécu</a:t>
            </a:r>
          </a:p>
          <a:p>
            <a:pPr>
              <a:defRPr/>
            </a:pPr>
            <a:r>
              <a:rPr lang="fr-FR" dirty="0"/>
              <a:t>NR : archivage</a:t>
            </a:r>
          </a:p>
          <a:p>
            <a:pPr>
              <a:defRPr/>
            </a:pPr>
            <a:r>
              <a:rPr lang="fr-FR" dirty="0"/>
              <a:t>CDA : Éthique et RGPD</a:t>
            </a:r>
          </a:p>
          <a:p>
            <a:pPr>
              <a:defRPr/>
            </a:pPr>
            <a:r>
              <a:rPr lang="fr-FR" dirty="0"/>
              <a:t>NR : PI </a:t>
            </a:r>
          </a:p>
          <a:p>
            <a:pPr>
              <a:defRPr/>
            </a:pPr>
            <a:r>
              <a:rPr lang="fr-FR" dirty="0"/>
              <a:t>NR : </a:t>
            </a:r>
            <a:r>
              <a:rPr lang="fr-FR" dirty="0" err="1"/>
              <a:t>publi</a:t>
            </a:r>
            <a:r>
              <a:rPr lang="fr-FR" dirty="0"/>
              <a:t>/non-</a:t>
            </a:r>
            <a:r>
              <a:rPr lang="fr-FR" dirty="0" err="1"/>
              <a:t>publi</a:t>
            </a:r>
            <a:r>
              <a:rPr lang="fr-FR" dirty="0"/>
              <a:t> et licence</a:t>
            </a:r>
          </a:p>
          <a:p>
            <a:pPr>
              <a:defRPr/>
            </a:pPr>
            <a:r>
              <a:rPr lang="fr-FR" dirty="0"/>
              <a:t>NR : éligibilité des coûts de gestion</a:t>
            </a:r>
            <a:endParaRPr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23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CDA</a:t>
            </a:r>
            <a:endParaRPr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58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NR</a:t>
            </a:r>
            <a:endParaRPr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3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NR.</a:t>
            </a:r>
            <a:endParaRPr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E02F7FD-CF24-4680-AA8D-11BEB7D7C04E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16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02F7FD-CF24-4680-AA8D-11BEB7D7C0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61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02F7FD-CF24-4680-AA8D-11BEB7D7C0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8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900F477-C553-D84C-915E-D74543D01B10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B86EC3-8211-8C40-BF2A-6C6EBD074B14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0782AE-B005-314C-B675-8293889AE7BC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328E5B-F4A1-3045-8320-831DE3F2E916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491D81-FCBA-B047-BBAD-7D26C00FFB02}" type="datetime1">
              <a:rPr lang="fr-FR"/>
              <a:t>19/12/2022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B811FC-0D31-7149-9EE3-D6A2DE5A5824}" type="datetime1">
              <a:rPr lang="fr-FR"/>
              <a:t>19/12/2022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F88290D-CB42-C54C-B940-9E4E4E39343A}" type="datetime1">
              <a:rPr lang="fr-FR"/>
              <a:t>19/12/2022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5CC110D-81CA-C046-9652-8DF92A35D6A7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0616988-DF9A-4349-9652-74132671AFED}" type="datetime1">
              <a:rPr lang="fr-FR"/>
              <a:t>19/12/2022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48C3445-9F95-5A4F-88CA-F0D34C30DB97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3A6476E-84D9-AA4B-B601-FCF81EBEDC05}" type="datetime1">
              <a:rPr lang="fr-FR"/>
              <a:t>19/12/2022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/>
            </a:r>
            <a:br>
              <a:rPr lang="en-US"/>
            </a:br>
            <a:r>
              <a:rPr lang="en-US"/>
              <a:t>              </a:t>
            </a:r>
            <a:endParaRPr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AD842A-A15D-A348-A4F4-F29A563D6B4E}" type="datetime1">
              <a:rPr lang="fr-FR"/>
              <a:t>19/12/2022</a:t>
            </a:fld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« Maîtriser les données de sa thèse » – Nathalie Reymonet, Cécile Delay, Daphné Mathelier  – Université Paris Nanterre / MSH Mondes – XX/XX/2022</a:t>
            </a:r>
            <a:endParaRPr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53DAC3-799C-45F5-965E-D9839047269D}" type="slidenum">
              <a:rPr lang="en-US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</p:sldLayoutIdLst>
  <p:hf sldNum="0" hd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phne.mathelier@cnrs.fr?subject=Mail%20de%20Daphn&#233;%20Mathelier" TargetMode="External"/><Relationship Id="rId5" Type="http://schemas.openxmlformats.org/officeDocument/2006/relationships/hyperlink" Target="mailto:c.delayartous@parisnanterre.fr" TargetMode="External"/><Relationship Id="rId4" Type="http://schemas.openxmlformats.org/officeDocument/2006/relationships/hyperlink" Target="mailto:nathalie.reymonet@u-plum.f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ranum.fr/plan-gestion-donnees-dmp/la-minuteplan-de-gestion-des-donnees_10_13143_dwmf-2j16/" TargetMode="External"/><Relationship Id="rId5" Type="http://schemas.openxmlformats.org/officeDocument/2006/relationships/hyperlink" Target="https://hal.inrae.fr/hal-02791507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nr.fr/fileadmin/documents/2019/ANR__Modele_de_DMP_francais_DMPOPIDoR_2019_07_24_mis_en_page_2.pdf" TargetMode="External"/><Relationship Id="rId3" Type="http://schemas.openxmlformats.org/officeDocument/2006/relationships/image" Target="../media/image1.jpg"/><Relationship Id="rId7" Type="http://schemas.openxmlformats.org/officeDocument/2006/relationships/hyperlink" Target="mailto:donnees-recherche@liste.parisnanterre.f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po@liste.parisnanterre.fr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s://dmp.opidor.f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research/participants/data/ref/h2020/grants_manual/hi/oa_pilot/h2020-hi-oa-data-mgt_en.pdf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argos.openaire.e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mponline.dcc.ac.uk/" TargetMode="External"/><Relationship Id="rId5" Type="http://schemas.openxmlformats.org/officeDocument/2006/relationships/hyperlink" Target="http://ec.europa.eu/research/participants/data/ref/h2020/gm/reporting/h2020-erc-tpl-oa-data-mgt-plan_en.odt" TargetMode="External"/><Relationship Id="rId4" Type="http://schemas.openxmlformats.org/officeDocument/2006/relationships/hyperlink" Target="https://anr.fr/fileadmin/documents/2019/ANR-modele-PGD.pdf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uvrirlascience.fr/passeport-pour-la-science-ouverte-guide-pratique-a-lusage-des-doctorants/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datasuds2021.sciencesconf.org/data/program/IRD_Datasuds_2021_Maurel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nal-u.tv/producteurs/humanum/anf/gerer_ses_donnees" TargetMode="External"/><Relationship Id="rId11" Type="http://schemas.openxmlformats.org/officeDocument/2006/relationships/hyperlink" Target="https://coop-ist.cirad.fr/gerer-des-donnees/s-initier-en-ligne-aux-donnees-de-la-recherche/1-familiarisez-vous-avec-le-concept-de-donnees-de-la-recherche" TargetMode="External"/><Relationship Id="rId5" Type="http://schemas.openxmlformats.org/officeDocument/2006/relationships/hyperlink" Target="https://doranum.fr/enjeux-benefices/parcours-interactif-sur-la-gestion-des-donnees-de-la-recherche_10_13143_3xnz-as06/" TargetMode="External"/><Relationship Id="rId10" Type="http://schemas.openxmlformats.org/officeDocument/2006/relationships/hyperlink" Target="https://coop-ist.cirad.fr/content/download/5922/43494/version/2/file/Cycle-vie-donnees-Poster-Cirad-2016.pdf" TargetMode="External"/><Relationship Id="rId4" Type="http://schemas.openxmlformats.org/officeDocument/2006/relationships/hyperlink" Target="http://doranum.fr/" TargetMode="External"/><Relationship Id="rId9" Type="http://schemas.openxmlformats.org/officeDocument/2006/relationships/hyperlink" Target="https://urfist.chartes.psl.eu/ressources/introduction-aux-donnees-de-la-recherche-principes-outils-methodes-et-bonnes-pratiqu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 amt="17000"/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 bwMode="auto">
          <a:xfrm>
            <a:off x="0" y="2237104"/>
            <a:ext cx="12192000" cy="8906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4400" dirty="0"/>
              <a:t>Plan de gestion des données </a:t>
            </a:r>
            <a:endParaRPr sz="4400" dirty="0"/>
          </a:p>
        </p:txBody>
      </p:sp>
      <p:pic>
        <p:nvPicPr>
          <p:cNvPr id="7" name="Image 1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35360" y="399779"/>
            <a:ext cx="2556179" cy="547042"/>
          </a:xfrm>
          <a:prstGeom prst="rect">
            <a:avLst/>
          </a:prstGeom>
        </p:spPr>
      </p:pic>
      <p:sp>
        <p:nvSpPr>
          <p:cNvPr id="8" name="Subtitle 2"/>
          <p:cNvSpPr txBox="1"/>
          <p:nvPr/>
        </p:nvSpPr>
        <p:spPr bwMode="auto">
          <a:xfrm>
            <a:off x="335360" y="5517232"/>
            <a:ext cx="9289032" cy="109635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4800" dirty="0">
                <a:latin typeface="+mj-lt"/>
              </a:rPr>
              <a:t>Nathalie Reymonet (UPN, DRED – ComUE Paris Lumière)</a:t>
            </a:r>
            <a:endParaRPr dirty="0"/>
          </a:p>
          <a:p>
            <a:pPr algn="l">
              <a:defRPr/>
            </a:pPr>
            <a:r>
              <a:rPr lang="fr-FR" sz="4800" dirty="0">
                <a:latin typeface="+mj-lt"/>
              </a:rPr>
              <a:t>Cécile Delay (UPN, SCD)</a:t>
            </a:r>
            <a:endParaRPr dirty="0"/>
          </a:p>
          <a:p>
            <a:pPr algn="l">
              <a:defRPr/>
            </a:pPr>
            <a:r>
              <a:rPr lang="fr-FR" sz="4800" dirty="0">
                <a:latin typeface="+mj-lt"/>
              </a:rPr>
              <a:t>Avec la collaboration de Daphné </a:t>
            </a:r>
            <a:r>
              <a:rPr lang="fr-FR" sz="4800" dirty="0" err="1">
                <a:latin typeface="+mj-lt"/>
              </a:rPr>
              <a:t>Mathelier</a:t>
            </a:r>
            <a:r>
              <a:rPr lang="fr-FR" sz="4800" dirty="0">
                <a:latin typeface="+mj-lt"/>
              </a:rPr>
              <a:t> (CNRS, MSH Mondes)</a:t>
            </a:r>
            <a:endParaRPr lang="en-US" sz="4800" dirty="0">
              <a:latin typeface="+mj-lt"/>
            </a:endParaRPr>
          </a:p>
        </p:txBody>
      </p:sp>
      <p:pic>
        <p:nvPicPr>
          <p:cNvPr id="9" name="Image 1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773840" y="250185"/>
            <a:ext cx="2082800" cy="1219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4B5784-E8B0-AFB6-8CD0-3C1E0A0FEBED}"/>
              </a:ext>
            </a:extLst>
          </p:cNvPr>
          <p:cNvSpPr txBox="1">
            <a:spLocks/>
          </p:cNvSpPr>
          <p:nvPr/>
        </p:nvSpPr>
        <p:spPr bwMode="auto">
          <a:xfrm>
            <a:off x="-11430" y="3309250"/>
            <a:ext cx="12192000" cy="89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200" dirty="0"/>
              <a:t>Fédération EPN-R, le 9 décembre 2022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C3D6C62-73AC-33AB-A8DA-E3375E04875C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574" y="245505"/>
            <a:ext cx="1732306" cy="89068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11064552" y="6271945"/>
            <a:ext cx="976476" cy="3416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83432" y="1825625"/>
            <a:ext cx="10370368" cy="2251447"/>
          </a:xfrm>
        </p:spPr>
        <p:txBody>
          <a:bodyPr/>
          <a:lstStyle/>
          <a:p>
            <a:pPr marL="0" indent="0" algn="ctr">
              <a:buFont typeface="Arial"/>
              <a:buNone/>
              <a:defRPr/>
            </a:pPr>
            <a:endParaRPr b="1"/>
          </a:p>
          <a:p>
            <a:pPr marL="0" indent="0" algn="ctr">
              <a:buFont typeface="Arial"/>
              <a:buNone/>
              <a:defRPr/>
            </a:pPr>
            <a:endParaRPr b="1"/>
          </a:p>
          <a:p>
            <a:pPr marL="0" indent="0" algn="ctr">
              <a:buFont typeface="Arial"/>
              <a:buNone/>
              <a:defRPr/>
            </a:pPr>
            <a:r>
              <a:rPr b="1"/>
              <a:t>MERCI !</a:t>
            </a:r>
            <a:endParaRPr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912424" y="5607635"/>
            <a:ext cx="1689584" cy="591144"/>
          </a:xfrm>
          <a:prstGeom prst="rect">
            <a:avLst/>
          </a:prstGeom>
        </p:spPr>
      </p:pic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007E69B5-40CF-9A33-7496-8471CEA0E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 amt="17000"/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 bwMode="auto">
          <a:xfrm>
            <a:off x="0" y="303237"/>
            <a:ext cx="12192000" cy="1325563"/>
          </a:xfrm>
        </p:spPr>
        <p:txBody>
          <a:bodyPr/>
          <a:lstStyle/>
          <a:p>
            <a:pPr algn="ctr">
              <a:defRPr/>
            </a:pPr>
            <a:r>
              <a:rPr lang="fr-FR"/>
              <a:t>Qui sommes-nous ?</a:t>
            </a:r>
            <a:endParaRPr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57418" y="1916832"/>
            <a:ext cx="10477164" cy="4351338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 fontScale="87500" lnSpcReduction="20000"/>
          </a:bodyPr>
          <a:lstStyle/>
          <a:p>
            <a:pPr>
              <a:lnSpc>
                <a:spcPct val="111000"/>
              </a:lnSpc>
              <a:spcAft>
                <a:spcPts val="1800"/>
              </a:spcAft>
              <a:defRPr/>
            </a:pPr>
            <a:r>
              <a:rPr lang="fr-FR"/>
              <a:t>Nathalie Reymonet</a:t>
            </a:r>
            <a:br>
              <a:rPr lang="fr-FR"/>
            </a:br>
            <a:r>
              <a:rPr lang="fr-FR" sz="28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Chargée de mission Science ouverte, DRED – Université Paris Nanterre ; ComUE Université Paris Lumières</a:t>
            </a:r>
            <a:br>
              <a:rPr lang="fr-FR" sz="28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</a:br>
            <a:r>
              <a:rPr lang="fr-FR" sz="2800" b="0" i="0" u="sng" strike="noStrike" cap="none" spc="0">
                <a:latin typeface="Calibri Light"/>
                <a:ea typeface="Calibri Light"/>
                <a:cs typeface="Calibri Light"/>
                <a:hlinkClick r:id="rId4" tooltip="mailto:nathalie.reymonet@u-plum.fr"/>
              </a:rPr>
              <a:t>nathalie.reymonet@u-plum.fr</a:t>
            </a:r>
            <a:r>
              <a:rPr lang="fr-FR" sz="28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endParaRPr>
              <a:solidFill>
                <a:srgbClr val="FF0000"/>
              </a:solidFill>
            </a:endParaRPr>
          </a:p>
          <a:p>
            <a:pPr>
              <a:lnSpc>
                <a:spcPct val="111000"/>
              </a:lnSpc>
              <a:spcAft>
                <a:spcPts val="1800"/>
              </a:spcAft>
              <a:defRPr/>
            </a:pPr>
            <a:r>
              <a:rPr lang="fr-FR"/>
              <a:t>Cécile Delay </a:t>
            </a:r>
            <a:br>
              <a:rPr lang="fr-FR"/>
            </a:br>
            <a:r>
              <a:rPr lang="fr-FR" sz="2800" b="0" i="0" u="none" strike="noStrike" cap="none" spc="0">
                <a:solidFill>
                  <a:schemeClr val="tx1"/>
                </a:solidFill>
                <a:latin typeface="+mj-lt"/>
                <a:ea typeface="Calibri Light"/>
                <a:cs typeface="Calibri Light"/>
              </a:rPr>
              <a:t>Chargée de mission Données de la recherche, SCD – Université Paris Nanterre</a:t>
            </a:r>
            <a:br>
              <a:rPr lang="fr-FR" sz="2800" b="0" i="0" u="none" strike="noStrike" cap="none" spc="0">
                <a:solidFill>
                  <a:schemeClr val="tx1"/>
                </a:solidFill>
                <a:latin typeface="+mj-lt"/>
                <a:ea typeface="Calibri Light"/>
                <a:cs typeface="Calibri Light"/>
              </a:rPr>
            </a:br>
            <a:r>
              <a:rPr lang="fr-FR" u="sng">
                <a:latin typeface="+mj-lt"/>
                <a:hlinkClick r:id="rId5" tooltip="mailto:c.delayartous@parisnanterre.fr"/>
              </a:rPr>
              <a:t>c.delayartous@parisnanterre.fr</a:t>
            </a:r>
            <a:endParaRPr>
              <a:latin typeface="+mj-lt"/>
            </a:endParaRPr>
          </a:p>
          <a:p>
            <a:pPr>
              <a:lnSpc>
                <a:spcPct val="111000"/>
              </a:lnSpc>
              <a:spcAft>
                <a:spcPts val="1800"/>
              </a:spcAft>
              <a:defRPr/>
            </a:pPr>
            <a:r>
              <a:rPr lang="fr-FR"/>
              <a:t>Daphné Mathelier</a:t>
            </a:r>
            <a:r>
              <a:rPr lang="fr-FR">
                <a:latin typeface="+mj-lt"/>
              </a:rPr>
              <a:t/>
            </a:r>
            <a:br>
              <a:rPr lang="fr-FR">
                <a:latin typeface="+mj-lt"/>
              </a:rPr>
            </a:br>
            <a:r>
              <a:rPr lang="fr-FR">
                <a:latin typeface="+mj-lt"/>
              </a:rPr>
              <a:t>Responsable du service Humanités numériques de la MSH Mondes</a:t>
            </a:r>
            <a:br>
              <a:rPr lang="fr-FR">
                <a:latin typeface="+mj-lt"/>
              </a:rPr>
            </a:br>
            <a:r>
              <a:rPr lang="fr-FR" u="sng">
                <a:latin typeface="+mj-lt"/>
                <a:hlinkClick r:id="rId6" tooltip="mailto:daphne.mathelier@cnrs.fr?subject=Mail%20de%20Daphné%20Mathelier"/>
              </a:rPr>
              <a:t>daphne.mathelier@cnrs.fr</a:t>
            </a:r>
            <a:endParaRPr lang="fr-FR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2828" y="96516"/>
            <a:ext cx="12192000" cy="100664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3200" dirty="0"/>
              <a:t>L</a:t>
            </a:r>
            <a:r>
              <a:rPr sz="3200" dirty="0"/>
              <a:t>e </a:t>
            </a:r>
            <a:r>
              <a:rPr lang="fr-FR" sz="3200" dirty="0"/>
              <a:t>Plan de Gestion des Données (PGD)</a:t>
            </a:r>
            <a:endParaRPr sz="3200" dirty="0"/>
          </a:p>
        </p:txBody>
      </p:sp>
      <p:sp>
        <p:nvSpPr>
          <p:cNvPr id="6" name="Espace réservé du pied de page 8"/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  <p:sp>
        <p:nvSpPr>
          <p:cNvPr id="7" name="ZoneTexte 6"/>
          <p:cNvSpPr txBox="1"/>
          <p:nvPr/>
        </p:nvSpPr>
        <p:spPr bwMode="auto">
          <a:xfrm>
            <a:off x="1614845" y="3212975"/>
            <a:ext cx="8964716" cy="310084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wrap="square">
            <a:spAutoFit/>
          </a:bodyPr>
          <a:lstStyle/>
          <a:p>
            <a:pPr>
              <a:spcAft>
                <a:spcPts val="1087"/>
              </a:spcAft>
              <a:defRPr/>
            </a:pPr>
            <a:r>
              <a:rPr lang="fr-FR" sz="2400" b="1" dirty="0">
                <a:solidFill>
                  <a:srgbClr val="000000"/>
                </a:solidFill>
              </a:rPr>
              <a:t>Ses objectifs</a:t>
            </a:r>
            <a:endParaRPr lang="fr-FR" sz="2400" dirty="0"/>
          </a:p>
          <a:p>
            <a:pPr marL="371475" indent="-355600" algn="just">
              <a:spcAft>
                <a:spcPts val="1087"/>
              </a:spcAft>
              <a:buFont typeface="Wingdings"/>
              <a:buChar char="Ø"/>
              <a:defRPr/>
            </a:pPr>
            <a:r>
              <a:rPr lang="fr-FR" sz="2400" dirty="0">
                <a:ea typeface="Calibri"/>
              </a:rPr>
              <a:t>Anticiper les questions de gestion qui surviennent au cours d’une recherche et les conditions d’une diffusion et d’une conservation futures des données. </a:t>
            </a:r>
            <a:endParaRPr lang="fr-FR" sz="2400" dirty="0"/>
          </a:p>
          <a:p>
            <a:pPr marL="371475" indent="-355600" algn="just">
              <a:spcAft>
                <a:spcPts val="1087"/>
              </a:spcAft>
              <a:buFont typeface="Wingdings"/>
              <a:buChar char="Ø"/>
              <a:defRPr/>
            </a:pPr>
            <a:r>
              <a:rPr lang="fr-FR" sz="2400" dirty="0">
                <a:ea typeface="Calibri"/>
                <a:cs typeface="Arial"/>
              </a:rPr>
              <a:t>Décrire le cycle de vie des données produites ou collectées au cours du projet de recherche. </a:t>
            </a:r>
            <a:endParaRPr sz="2400" dirty="0"/>
          </a:p>
          <a:p>
            <a:pPr algn="r">
              <a:spcAft>
                <a:spcPts val="1087"/>
              </a:spcAft>
              <a:defRPr/>
            </a:pPr>
            <a:r>
              <a:rPr sz="1400" dirty="0" err="1"/>
              <a:t>A.Cartier</a:t>
            </a:r>
            <a:r>
              <a:rPr sz="1400" dirty="0"/>
              <a:t>, </a:t>
            </a:r>
            <a:r>
              <a:rPr sz="1400" dirty="0" err="1"/>
              <a:t>M.Moysan</a:t>
            </a:r>
            <a:r>
              <a:rPr sz="1400" dirty="0"/>
              <a:t>, </a:t>
            </a:r>
            <a:r>
              <a:rPr sz="1400" dirty="0" err="1"/>
              <a:t>N.Reymonet</a:t>
            </a:r>
            <a:r>
              <a:rPr sz="1400" dirty="0"/>
              <a:t> Guide de </a:t>
            </a:r>
            <a:r>
              <a:rPr sz="1400" dirty="0" err="1"/>
              <a:t>rédaction</a:t>
            </a:r>
            <a:r>
              <a:rPr sz="1400" dirty="0"/>
              <a:t> du DMP</a:t>
            </a:r>
            <a:r>
              <a:rPr sz="2400" dirty="0"/>
              <a:t> </a:t>
            </a:r>
            <a:endParaRPr dirty="0"/>
          </a:p>
        </p:txBody>
      </p:sp>
      <p:sp>
        <p:nvSpPr>
          <p:cNvPr id="8" name="Rectangle 7"/>
          <p:cNvSpPr/>
          <p:nvPr/>
        </p:nvSpPr>
        <p:spPr bwMode="auto">
          <a:xfrm>
            <a:off x="1614847" y="1464518"/>
            <a:ext cx="8962305" cy="1387102"/>
          </a:xfrm>
          <a:prstGeom prst="rect">
            <a:avLst/>
          </a:prstGeom>
          <a:noFill/>
          <a:ln w="19050" cap="flat">
            <a:solidFill>
              <a:schemeClr val="bg1">
                <a:lumMod val="50000"/>
              </a:schemeClr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35719" tIns="177188" rIns="202500" bIns="35719" numCol="1" spcCol="38100" rtlCol="0" anchor="ctr">
            <a:spAutoFit/>
          </a:bodyPr>
          <a:lstStyle/>
          <a:p>
            <a:pPr marL="181936" algn="just">
              <a:spcAft>
                <a:spcPts val="487"/>
              </a:spcAft>
              <a:defRPr/>
            </a:pPr>
            <a:r>
              <a:rPr lang="fr-FR" sz="2400">
                <a:ea typeface="Calibri"/>
                <a:cs typeface="Arial"/>
              </a:rPr>
              <a:t>Document formel précisant la manière dont les données seront produites, traitées, décrites, partagées ou protégées et conservées au cours et à l’issue du projet.</a:t>
            </a:r>
            <a:endParaRPr sz="2800"/>
          </a:p>
        </p:txBody>
      </p:sp>
    </p:spTree>
    <p:extLst>
      <p:ext uri="{BB962C8B-B14F-4D97-AF65-F5344CB8AC3E}">
        <p14:creationId xmlns:p14="http://schemas.microsoft.com/office/powerpoint/2010/main" val="468719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2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775519" y="116632"/>
            <a:ext cx="8821479" cy="6337432"/>
          </a:xfrm>
          <a:prstGeom prst="rect">
            <a:avLst/>
          </a:prstGeom>
        </p:spPr>
      </p:pic>
      <p:sp>
        <p:nvSpPr>
          <p:cNvPr id="7" name="Rectangle 8"/>
          <p:cNvSpPr/>
          <p:nvPr/>
        </p:nvSpPr>
        <p:spPr bwMode="auto">
          <a:xfrm>
            <a:off x="9996949" y="5454401"/>
            <a:ext cx="218545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75" algn="r">
              <a:spcAft>
                <a:spcPts val="600"/>
              </a:spcAft>
              <a:defRPr/>
            </a:pPr>
            <a:r>
              <a:rPr lang="fr-FR" sz="1100" dirty="0"/>
              <a:t>Pourquoi et comment rédiger un plan de gestion de données ?</a:t>
            </a:r>
            <a:endParaRPr sz="1100" dirty="0"/>
          </a:p>
          <a:p>
            <a:pPr marL="15875" algn="r">
              <a:spcAft>
                <a:spcPts val="1087"/>
              </a:spcAft>
              <a:defRPr/>
            </a:pPr>
            <a:r>
              <a:rPr lang="fr-FR" sz="1100" u="sng" dirty="0" err="1">
                <a:hlinkClick r:id="rId5" tooltip="https://hal.inrae.fr/hal-02791507"/>
              </a:rPr>
              <a:t>Cocaud</a:t>
            </a:r>
            <a:r>
              <a:rPr lang="fr-FR" sz="1100" u="sng" dirty="0">
                <a:hlinkClick r:id="rId5" tooltip="https://hal.inrae.fr/hal-02791507"/>
              </a:rPr>
              <a:t> &amp; L’</a:t>
            </a:r>
            <a:r>
              <a:rPr lang="fr-FR" sz="1100" u="sng" dirty="0" err="1">
                <a:hlinkClick r:id="rId5" tooltip="https://hal.inrae.fr/hal-02791507"/>
              </a:rPr>
              <a:t>Hostis</a:t>
            </a:r>
            <a:r>
              <a:rPr lang="fr-FR" sz="1100" u="sng" dirty="0">
                <a:hlinkClick r:id="rId5" tooltip="https://hal.inrae.fr/hal-02791507"/>
              </a:rPr>
              <a:t> 2018</a:t>
            </a:r>
            <a:endParaRPr lang="fr-FR" sz="1100" dirty="0"/>
          </a:p>
        </p:txBody>
      </p:sp>
      <p:sp>
        <p:nvSpPr>
          <p:cNvPr id="8" name="ZoneTexte 7"/>
          <p:cNvSpPr txBox="1"/>
          <p:nvPr/>
        </p:nvSpPr>
        <p:spPr bwMode="auto">
          <a:xfrm>
            <a:off x="22076" y="6132338"/>
            <a:ext cx="4789627" cy="30483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defRPr/>
            </a:pPr>
            <a:r>
              <a:rPr lang="fr-FR" sz="1400" dirty="0">
                <a:cs typeface="Arial"/>
              </a:rPr>
              <a:t>Voir aussi : DoRANum, </a:t>
            </a:r>
            <a:r>
              <a:rPr lang="fr-FR" sz="1400" u="sng" dirty="0">
                <a:solidFill>
                  <a:schemeClr val="hlink"/>
                </a:solidFill>
                <a:cs typeface="Arial"/>
                <a:hlinkClick r:id="rId6" tooltip="https://doranum.fr/plan-gestion-donnees-dmp/la-minuteplan-de-gestion-des-donnees_10_13143_dwmf-2j16/"/>
              </a:rPr>
              <a:t>La minute </a:t>
            </a:r>
            <a:r>
              <a:rPr lang="fr-FR" sz="1400" u="sng" dirty="0">
                <a:solidFill>
                  <a:schemeClr val="hlink"/>
                </a:solidFill>
                <a:hlinkClick r:id="rId6" tooltip="https://doranum.fr/plan-gestion-donnees-dmp/la-minuteplan-de-gestion-des-donnees_10_13143_dwmf-2j16/"/>
              </a:rPr>
              <a:t>plan de gestion de données</a:t>
            </a:r>
            <a:endParaRPr sz="14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12BB236-8D7F-8D11-4698-D8E0149E66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076" y="53802"/>
            <a:ext cx="2041476" cy="100664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3200" dirty="0"/>
              <a:t>L</a:t>
            </a:r>
            <a:r>
              <a:rPr sz="3200" dirty="0"/>
              <a:t>e </a:t>
            </a:r>
            <a:r>
              <a:rPr lang="fr-FR" sz="3200" dirty="0"/>
              <a:t>PGD</a:t>
            </a:r>
            <a:endParaRPr sz="3200" dirty="0"/>
          </a:p>
        </p:txBody>
      </p:sp>
      <p:pic>
        <p:nvPicPr>
          <p:cNvPr id="12" name="Graphique 11" descr="Flèche en cercle avec un remplissage uni">
            <a:extLst>
              <a:ext uri="{FF2B5EF4-FFF2-40B4-BE49-F238E27FC236}">
                <a16:creationId xmlns:a16="http://schemas.microsoft.com/office/drawing/2014/main" id="{9CE4CC56-64AE-AEC2-37C8-9FAF145590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61620" y="2594620"/>
            <a:ext cx="1668760" cy="1668760"/>
          </a:xfrm>
          <a:prstGeom prst="rect">
            <a:avLst/>
          </a:prstGeom>
        </p:spPr>
      </p:pic>
      <p:sp>
        <p:nvSpPr>
          <p:cNvPr id="13" name="Espace réservé du pied de page 8">
            <a:extLst>
              <a:ext uri="{FF2B5EF4-FFF2-40B4-BE49-F238E27FC236}">
                <a16:creationId xmlns:a16="http://schemas.microsoft.com/office/drawing/2014/main" id="{67B66A29-49C2-D2D7-CEF8-2FC73BAA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</p:spTree>
    <p:extLst>
      <p:ext uri="{BB962C8B-B14F-4D97-AF65-F5344CB8AC3E}">
        <p14:creationId xmlns:p14="http://schemas.microsoft.com/office/powerpoint/2010/main" val="299274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-44178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12BB236-8D7F-8D11-4698-D8E0149E66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076" y="53802"/>
            <a:ext cx="12169924" cy="100664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3200" dirty="0"/>
              <a:t>La </a:t>
            </a:r>
            <a:r>
              <a:rPr lang="fr-FR" sz="3200" dirty="0" err="1"/>
              <a:t>FAIRisation</a:t>
            </a:r>
            <a:r>
              <a:rPr lang="fr-FR" sz="3200" dirty="0"/>
              <a:t> des données : les bonnes pratiques</a:t>
            </a:r>
            <a:endParaRPr sz="3200" dirty="0"/>
          </a:p>
        </p:txBody>
      </p:sp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F1433749-E1B0-25E4-498E-23FFFFAB0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  <p:sp>
        <p:nvSpPr>
          <p:cNvPr id="3" name="Espace réservé du contenu 10">
            <a:extLst>
              <a:ext uri="{FF2B5EF4-FFF2-40B4-BE49-F238E27FC236}">
                <a16:creationId xmlns:a16="http://schemas.microsoft.com/office/drawing/2014/main" id="{1B88902E-5C0F-44B8-08D4-4D41F80BFA1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46398" y="1409712"/>
            <a:ext cx="11521280" cy="472708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  <a:defRPr/>
            </a:pPr>
            <a:r>
              <a:rPr lang="fr-FR" sz="2200" dirty="0"/>
              <a:t>L’objectif des principes FAIR est de :</a:t>
            </a:r>
          </a:p>
          <a:p>
            <a:pPr marL="81280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  <a:defRPr/>
            </a:pPr>
            <a:r>
              <a:rPr lang="fr-FR" sz="2200" b="1" dirty="0"/>
              <a:t>F</a:t>
            </a:r>
            <a:r>
              <a:rPr lang="fr-FR" sz="2200" dirty="0"/>
              <a:t>avoriser la </a:t>
            </a:r>
            <a:r>
              <a:rPr lang="fr-FR" sz="2200" b="1" dirty="0"/>
              <a:t>découverte</a:t>
            </a:r>
            <a:r>
              <a:rPr lang="fr-FR" sz="2200" dirty="0"/>
              <a:t>, 				</a:t>
            </a:r>
            <a:r>
              <a:rPr lang="fr-FR" sz="2200" b="1" dirty="0"/>
              <a:t>Facile à trouver </a:t>
            </a:r>
            <a:r>
              <a:rPr lang="fr-FR" sz="2200" dirty="0"/>
              <a:t>: description, indexation</a:t>
            </a:r>
          </a:p>
          <a:p>
            <a:pPr marL="81280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  <a:defRPr/>
            </a:pPr>
            <a:r>
              <a:rPr lang="fr-FR" sz="2200" dirty="0"/>
              <a:t>l’</a:t>
            </a:r>
            <a:r>
              <a:rPr lang="fr-FR" sz="2200" b="1" dirty="0"/>
              <a:t>Accès</a:t>
            </a:r>
            <a:r>
              <a:rPr lang="fr-FR" sz="2200" dirty="0"/>
              <a:t>, 						</a:t>
            </a:r>
            <a:r>
              <a:rPr lang="fr-FR" sz="2200" b="1" dirty="0"/>
              <a:t>Accessible</a:t>
            </a:r>
            <a:r>
              <a:rPr lang="fr-FR" sz="2200" dirty="0"/>
              <a:t> : données et métadonnées 								stockées ouvertes</a:t>
            </a:r>
          </a:p>
          <a:p>
            <a:pPr marL="81280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  <a:defRPr/>
            </a:pPr>
            <a:r>
              <a:rPr lang="fr-FR" sz="2200" dirty="0"/>
              <a:t>l’</a:t>
            </a:r>
            <a:r>
              <a:rPr lang="fr-FR" sz="2200" b="1" dirty="0"/>
              <a:t>Interopérabilité</a:t>
            </a:r>
            <a:r>
              <a:rPr lang="fr-FR" sz="2200" dirty="0"/>
              <a:t> et la 				</a:t>
            </a:r>
            <a:r>
              <a:rPr lang="fr-FR" sz="2200" b="1" dirty="0"/>
              <a:t>Interopérables</a:t>
            </a:r>
            <a:r>
              <a:rPr lang="fr-FR" sz="2200" dirty="0"/>
              <a:t> : formats informatiques 								standardisés</a:t>
            </a:r>
          </a:p>
          <a:p>
            <a:pPr marL="81280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  <a:defRPr/>
            </a:pPr>
            <a:r>
              <a:rPr lang="fr-FR" sz="2200" b="1" dirty="0"/>
              <a:t>Réutilisation</a:t>
            </a:r>
            <a:r>
              <a:rPr lang="fr-FR" sz="2200" dirty="0"/>
              <a:t> des données partagées. 		</a:t>
            </a:r>
            <a:r>
              <a:rPr lang="fr-FR" sz="2200" b="1" dirty="0"/>
              <a:t>Réutilisables</a:t>
            </a:r>
            <a:r>
              <a:rPr lang="fr-FR" sz="2200" dirty="0"/>
              <a:t> juridiquement : licence</a:t>
            </a:r>
          </a:p>
          <a:p>
            <a:pPr marL="812800" indent="0">
              <a:lnSpc>
                <a:spcPct val="100000"/>
              </a:lnSpc>
              <a:spcBef>
                <a:spcPts val="4800"/>
              </a:spcBef>
              <a:spcAft>
                <a:spcPts val="1200"/>
              </a:spcAft>
              <a:buNone/>
              <a:defRPr/>
            </a:pPr>
            <a:endParaRPr lang="fr-FR" sz="1200" dirty="0"/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BB752B43-BC6C-E67B-75BB-DA29EA39808D}"/>
              </a:ext>
            </a:extLst>
          </p:cNvPr>
          <p:cNvSpPr/>
          <p:nvPr/>
        </p:nvSpPr>
        <p:spPr>
          <a:xfrm>
            <a:off x="5658433" y="2366590"/>
            <a:ext cx="875134" cy="182512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DB6ED6FF-8797-FF9E-086E-6A38684D9930}"/>
              </a:ext>
            </a:extLst>
          </p:cNvPr>
          <p:cNvSpPr/>
          <p:nvPr/>
        </p:nvSpPr>
        <p:spPr bwMode="auto">
          <a:xfrm>
            <a:off x="5658433" y="3156370"/>
            <a:ext cx="875134" cy="182512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F0FD122D-FD83-39BE-B7C7-3EC5AA3A4F48}"/>
              </a:ext>
            </a:extLst>
          </p:cNvPr>
          <p:cNvSpPr/>
          <p:nvPr/>
        </p:nvSpPr>
        <p:spPr bwMode="auto">
          <a:xfrm>
            <a:off x="5658433" y="4277892"/>
            <a:ext cx="875134" cy="182512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FA092F5C-A4A0-BC67-7A09-252B2CB15496}"/>
              </a:ext>
            </a:extLst>
          </p:cNvPr>
          <p:cNvSpPr/>
          <p:nvPr/>
        </p:nvSpPr>
        <p:spPr bwMode="auto">
          <a:xfrm>
            <a:off x="5658433" y="5406728"/>
            <a:ext cx="875134" cy="182512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14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12BB236-8D7F-8D11-4698-D8E0149E66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076" y="53802"/>
            <a:ext cx="12169924" cy="100664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3200" dirty="0"/>
              <a:t>L</a:t>
            </a:r>
            <a:r>
              <a:rPr sz="3200" dirty="0"/>
              <a:t>e </a:t>
            </a:r>
            <a:r>
              <a:rPr lang="fr-FR" sz="3200" dirty="0"/>
              <a:t>PGD : quels outils ?</a:t>
            </a:r>
            <a:endParaRPr sz="32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15C6E59-B08E-42DC-14DD-59E52C680911}"/>
              </a:ext>
            </a:extLst>
          </p:cNvPr>
          <p:cNvSpPr txBox="1"/>
          <p:nvPr/>
        </p:nvSpPr>
        <p:spPr>
          <a:xfrm>
            <a:off x="1487488" y="2258146"/>
            <a:ext cx="6223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Outil collaboratif de rédaction de PGD (</a:t>
            </a:r>
            <a:r>
              <a:rPr lang="fr-FR" sz="2400" dirty="0" err="1"/>
              <a:t>Inist</a:t>
            </a:r>
            <a:r>
              <a:rPr lang="fr-FR" sz="2400" dirty="0"/>
              <a:t>)</a:t>
            </a:r>
          </a:p>
          <a:p>
            <a:r>
              <a:rPr lang="fr-FR" sz="2400" dirty="0"/>
              <a:t>		</a:t>
            </a:r>
            <a:r>
              <a:rPr lang="fr-FR" sz="2400" dirty="0">
                <a:hlinkClick r:id="rId4"/>
              </a:rPr>
              <a:t>https://dmp.opidor.fr/</a:t>
            </a:r>
            <a:r>
              <a:rPr lang="fr-FR" sz="2400" dirty="0"/>
              <a:t>  </a:t>
            </a: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524274BE-24F1-2DEE-9C50-55C9ABD041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2" y="2696886"/>
            <a:ext cx="1413343" cy="56345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2DC4E1B-D80E-48FE-276B-97DD81A2716B}"/>
              </a:ext>
            </a:extLst>
          </p:cNvPr>
          <p:cNvSpPr txBox="1"/>
          <p:nvPr/>
        </p:nvSpPr>
        <p:spPr>
          <a:xfrm>
            <a:off x="1487488" y="1296862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Format du document au choix : Word, Excel, </a:t>
            </a:r>
            <a:r>
              <a:rPr lang="fr-FR" sz="2400" dirty="0" err="1"/>
              <a:t>Markdown</a:t>
            </a:r>
            <a:r>
              <a:rPr lang="fr-FR" sz="2400" dirty="0"/>
              <a:t>…</a:t>
            </a:r>
          </a:p>
        </p:txBody>
      </p:sp>
      <p:sp>
        <p:nvSpPr>
          <p:cNvPr id="12" name="Espace réservé du pied de page 8">
            <a:extLst>
              <a:ext uri="{FF2B5EF4-FFF2-40B4-BE49-F238E27FC236}">
                <a16:creationId xmlns:a16="http://schemas.microsoft.com/office/drawing/2014/main" id="{B6ECAFA3-2E62-98C1-8C38-21677915D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FB9F05B-69E8-6220-CDC4-D06E1A295DC2}"/>
              </a:ext>
            </a:extLst>
          </p:cNvPr>
          <p:cNvSpPr txBox="1"/>
          <p:nvPr/>
        </p:nvSpPr>
        <p:spPr bwMode="auto">
          <a:xfrm>
            <a:off x="1487488" y="5295542"/>
            <a:ext cx="910897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Contacts :	</a:t>
            </a:r>
            <a:r>
              <a:rPr lang="fr-FR" sz="2400" dirty="0">
                <a:hlinkClick r:id="rId6"/>
              </a:rPr>
              <a:t>dpo@liste.parisnanterre.fr</a:t>
            </a:r>
            <a:r>
              <a:rPr lang="fr-FR" sz="2400" dirty="0"/>
              <a:t>   </a:t>
            </a:r>
          </a:p>
          <a:p>
            <a:pPr>
              <a:spcBef>
                <a:spcPts val="1200"/>
              </a:spcBef>
            </a:pPr>
            <a:r>
              <a:rPr lang="fr-FR" sz="2400" dirty="0"/>
              <a:t>		</a:t>
            </a:r>
            <a:r>
              <a:rPr lang="fr-FR" sz="2400" dirty="0">
                <a:hlinkClick r:id="rId7"/>
              </a:rPr>
              <a:t>donnees-recherche@liste.parisnanterre.fr</a:t>
            </a:r>
            <a:r>
              <a:rPr lang="fr-FR" sz="2400" dirty="0"/>
              <a:t> 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41F5B51-31F3-60DF-A267-DC2909B0BFE2}"/>
              </a:ext>
            </a:extLst>
          </p:cNvPr>
          <p:cNvSpPr txBox="1"/>
          <p:nvPr/>
        </p:nvSpPr>
        <p:spPr bwMode="auto">
          <a:xfrm>
            <a:off x="1510028" y="3699085"/>
            <a:ext cx="101890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Modèles : ANR </a:t>
            </a:r>
            <a:r>
              <a:rPr lang="fr-FR" sz="2300" dirty="0">
                <a:hlinkClick r:id="rId8"/>
              </a:rPr>
              <a:t>https://anr.fr/fileadmin/documents/2019/ANR__Modele_de_DMP_francais_DMPOPIDoR_2019_07_24_mis_en_page_2.pdf </a:t>
            </a:r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699194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12BB236-8D7F-8D11-4698-D8E0149E66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076" y="53802"/>
            <a:ext cx="12169924" cy="100664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3200" dirty="0"/>
              <a:t>L</a:t>
            </a:r>
            <a:r>
              <a:rPr sz="3200" dirty="0"/>
              <a:t>e </a:t>
            </a:r>
            <a:r>
              <a:rPr lang="fr-FR" sz="3200" dirty="0"/>
              <a:t>PGD : quels enjeux ?</a:t>
            </a:r>
            <a:endParaRPr sz="32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C4E1B-D80E-48FE-276B-97DD81A2716B}"/>
              </a:ext>
            </a:extLst>
          </p:cNvPr>
          <p:cNvSpPr txBox="1"/>
          <p:nvPr/>
        </p:nvSpPr>
        <p:spPr>
          <a:xfrm>
            <a:off x="1559496" y="1844824"/>
            <a:ext cx="101531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Favoriser la gestion des données selon les « bonnes pratiques 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Rendre intelligible ses données pour une/des utilisations ultérieures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Fournir la matière d’un article scientifique particulier : le « data </a:t>
            </a:r>
            <a:r>
              <a:rPr lang="fr-FR" sz="2400" dirty="0" err="1"/>
              <a:t>paper</a:t>
            </a:r>
            <a:r>
              <a:rPr lang="fr-FR" sz="2400" dirty="0"/>
              <a:t> »</a:t>
            </a:r>
          </a:p>
        </p:txBody>
      </p:sp>
      <p:sp>
        <p:nvSpPr>
          <p:cNvPr id="12" name="Espace réservé du pied de page 8">
            <a:extLst>
              <a:ext uri="{FF2B5EF4-FFF2-40B4-BE49-F238E27FC236}">
                <a16:creationId xmlns:a16="http://schemas.microsoft.com/office/drawing/2014/main" id="{B6ECAFA3-2E62-98C1-8C38-21677915D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</p:spTree>
    <p:extLst>
      <p:ext uri="{BB962C8B-B14F-4D97-AF65-F5344CB8AC3E}">
        <p14:creationId xmlns:p14="http://schemas.microsoft.com/office/powerpoint/2010/main" val="282265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 amt="17000"/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0" y="188641"/>
            <a:ext cx="12192000" cy="1152128"/>
          </a:xfrm>
        </p:spPr>
        <p:txBody>
          <a:bodyPr/>
          <a:lstStyle/>
          <a:p>
            <a:pPr algn="ctr">
              <a:defRPr/>
            </a:pPr>
            <a:r>
              <a:rPr lang="fr-FR" dirty="0"/>
              <a:t>Ressources : modèles de PGD</a:t>
            </a:r>
            <a:endParaRPr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1271464" y="1196752"/>
            <a:ext cx="10297144" cy="5040560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marR="0" lvl="0" indent="0" algn="l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>
              <a:lnSpc>
                <a:spcPct val="117999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ANR :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https://anr.fr/fileadmin/documents/2019/ANR-modele-PGD.pdf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ERC Data Management Plan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Template :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http://ec.europa.eu/research/participants/data/ref/h2020/gm/reporting/h2020-erc-tpl-oa-data-mgt-plan_en.odt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spcAft>
                <a:spcPts val="1200"/>
              </a:spcAft>
            </a:pP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DMPonline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tool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https://dmponline.dcc.ac.uk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l">
              <a:spcAft>
                <a:spcPts val="1200"/>
              </a:spcAf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ARGOS </a:t>
            </a:r>
            <a:r>
              <a:rPr 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tool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https://argos.openaire.eu/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Guidelines on FAIR Data Management in Horizon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2020 :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://ec.europa.eu/research/participants/data/ref/h2020/grants_manual/hi/oa_pilot/h2020-hi-oa-data-mgt_en.pdf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757A6BE2-EE35-1211-2BCE-D501F8DF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0" y="188641"/>
            <a:ext cx="12192000" cy="1152128"/>
          </a:xfrm>
        </p:spPr>
        <p:txBody>
          <a:bodyPr/>
          <a:lstStyle/>
          <a:p>
            <a:pPr algn="ctr">
              <a:defRPr/>
            </a:pPr>
            <a:r>
              <a:rPr lang="fr-FR"/>
              <a:t>Ressources</a:t>
            </a:r>
            <a:endParaRPr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695400" y="1340769"/>
            <a:ext cx="11017224" cy="4824534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fr-FR" sz="2000" u="sng" dirty="0">
                <a:hlinkClick r:id="rId4" tooltip="http://doranum.fr/"/>
              </a:rPr>
              <a:t>DoRANum</a:t>
            </a:r>
            <a:r>
              <a:rPr lang="fr-FR" sz="2000" dirty="0"/>
              <a:t> (m</a:t>
            </a:r>
            <a:r>
              <a:rPr lang="fr-FR" sz="2000" dirty="0">
                <a:cs typeface="Arial"/>
              </a:rPr>
              <a:t>odules de formation, quiz et tutoriels sur la gestion et le partage des données de recherche)</a:t>
            </a:r>
            <a:endParaRPr sz="2000" dirty="0"/>
          </a:p>
          <a:p>
            <a:pPr lvl="1">
              <a:defRPr/>
            </a:pPr>
            <a:r>
              <a:rPr lang="fr-FR" sz="2000" dirty="0"/>
              <a:t>Voir notamment </a:t>
            </a:r>
            <a:r>
              <a:rPr lang="fr-FR" sz="2000" u="sng" dirty="0">
                <a:hlinkClick r:id="rId5" tooltip="https://doranum.fr/enjeux-benefices/parcours-interactif-sur-la-gestion-des-donnees-de-la-recherche_10_13143_3xnz-as06/"/>
              </a:rPr>
              <a:t>Le parcours interactif sur la gestion des données de la recherche</a:t>
            </a:r>
            <a:endParaRPr sz="2000" dirty="0"/>
          </a:p>
          <a:p>
            <a:pPr>
              <a:spcBef>
                <a:spcPts val="1200"/>
              </a:spcBef>
              <a:defRPr/>
            </a:pPr>
            <a:r>
              <a:rPr lang="fr-FR" sz="2000" dirty="0" err="1">
                <a:cs typeface="Arial"/>
              </a:rPr>
              <a:t>Huma-Num</a:t>
            </a:r>
            <a:r>
              <a:rPr lang="fr-FR" sz="2000" dirty="0">
                <a:cs typeface="Arial"/>
              </a:rPr>
              <a:t> (2021), </a:t>
            </a:r>
            <a:r>
              <a:rPr lang="fr-FR" sz="2000" u="sng" dirty="0">
                <a:cs typeface="Arial"/>
                <a:hlinkClick r:id="rId6" tooltip="https://www.canal-u.tv/producteurs/humanum/anf/gerer_ses_donnees"/>
              </a:rPr>
              <a:t>Gérer et diffuser ses données avec les outils et services proposés par </a:t>
            </a:r>
            <a:r>
              <a:rPr lang="fr-FR" sz="2000" u="sng" dirty="0" err="1">
                <a:cs typeface="Arial"/>
                <a:hlinkClick r:id="rId6" tooltip="https://www.canal-u.tv/producteurs/humanum/anf/gerer_ses_donnees"/>
              </a:rPr>
              <a:t>Huma-Num</a:t>
            </a:r>
            <a:r>
              <a:rPr lang="fr-FR" sz="2000" dirty="0">
                <a:cs typeface="Arial"/>
              </a:rPr>
              <a:t> (supports de formation et vidéos)</a:t>
            </a:r>
            <a:endParaRPr sz="2000" dirty="0"/>
          </a:p>
          <a:p>
            <a:pPr>
              <a:spcBef>
                <a:spcPts val="1200"/>
              </a:spcBef>
              <a:defRPr/>
            </a:pPr>
            <a:r>
              <a:rPr lang="fr-FR" sz="2000" dirty="0">
                <a:cs typeface="Arial"/>
              </a:rPr>
              <a:t>Lionel Maurel (2021), </a:t>
            </a:r>
            <a:r>
              <a:rPr lang="fr-FR" sz="2000" u="sng" dirty="0">
                <a:cs typeface="Arial"/>
                <a:hlinkClick r:id="rId7" tooltip="https://datasuds2021.sciencesconf.org/data/program/IRD_Datasuds_2021_Maurel.pdf"/>
              </a:rPr>
              <a:t>Quel cadre pour l’ouverture des données de la recherche dans le contexte de la science ouverte ?</a:t>
            </a:r>
            <a:r>
              <a:rPr lang="fr-FR" sz="2000" dirty="0">
                <a:cs typeface="Arial"/>
              </a:rPr>
              <a:t> (séminaire </a:t>
            </a:r>
            <a:r>
              <a:rPr lang="fr-FR" sz="2000" dirty="0" err="1">
                <a:cs typeface="Arial"/>
              </a:rPr>
              <a:t>Datasuds</a:t>
            </a:r>
            <a:r>
              <a:rPr lang="fr-FR" sz="2000" dirty="0">
                <a:cs typeface="Arial"/>
              </a:rPr>
              <a:t> 2021)</a:t>
            </a:r>
            <a:endParaRPr lang="fr-FR" sz="2000" u="sng" dirty="0">
              <a:cs typeface="Arial"/>
            </a:endParaRPr>
          </a:p>
          <a:p>
            <a:pPr>
              <a:spcBef>
                <a:spcPts val="1200"/>
              </a:spcBef>
              <a:defRPr/>
            </a:pPr>
            <a:r>
              <a:rPr lang="fr-FR" sz="2000" dirty="0"/>
              <a:t>Ouvrir la science (2020), </a:t>
            </a:r>
            <a:r>
              <a:rPr lang="fr-FR" sz="2000" u="sng" dirty="0">
                <a:hlinkClick r:id="rId8" tooltip="https://www.ouvrirlascience.fr/passeport-pour-la-science-ouverte-guide-pratique-a-lusage-des-doctorants/"/>
              </a:rPr>
              <a:t>Passeport pour la science ouverte. Guide pratiques à l’usage des doctorantes et doctorants</a:t>
            </a:r>
            <a:r>
              <a:rPr lang="fr-FR" sz="2000" dirty="0"/>
              <a:t> (guide)</a:t>
            </a:r>
            <a:endParaRPr sz="2000" dirty="0"/>
          </a:p>
          <a:p>
            <a:pPr>
              <a:spcBef>
                <a:spcPts val="1200"/>
              </a:spcBef>
              <a:defRPr/>
            </a:pPr>
            <a:r>
              <a:rPr lang="fr-FR" sz="2000" dirty="0" err="1"/>
              <a:t>Urfist</a:t>
            </a:r>
            <a:r>
              <a:rPr lang="fr-FR" sz="2000" dirty="0"/>
              <a:t> de Paris (2021), </a:t>
            </a:r>
            <a:r>
              <a:rPr lang="fr-FR" sz="2000" u="sng" dirty="0">
                <a:hlinkClick r:id="rId9" tooltip="https://urfist.chartes.psl.eu/ressources/introduction-aux-donnees-de-la-recherche-principes-outils-methodes-et-bonnes-pratiques"/>
              </a:rPr>
              <a:t>Introduction aux données de la recherche</a:t>
            </a:r>
            <a:r>
              <a:rPr lang="fr-FR" sz="2000" dirty="0"/>
              <a:t> (support de formation)</a:t>
            </a:r>
          </a:p>
          <a:p>
            <a:pPr>
              <a:spcBef>
                <a:spcPts val="1200"/>
              </a:spcBef>
              <a:defRPr/>
            </a:pPr>
            <a:r>
              <a:rPr lang="fr-FR" sz="2000" dirty="0"/>
              <a:t>CIRAD (2016), </a:t>
            </a:r>
            <a:r>
              <a:rPr lang="fr-FR" sz="2000" u="sng" dirty="0">
                <a:hlinkClick r:id="rId10" tooltip="https://coop-ist.cirad.fr/content/download/5922/43494/version/2/file/Cycle-vie-donnees-Poster-Cirad-2016.pdf"/>
              </a:rPr>
              <a:t>Le cycle de vie des données. Intégrer la gestion de données scientifiques aux activités de recherche</a:t>
            </a:r>
            <a:r>
              <a:rPr lang="fr-FR" sz="2000" dirty="0"/>
              <a:t> (poster)</a:t>
            </a:r>
          </a:p>
          <a:p>
            <a:pPr>
              <a:spcBef>
                <a:spcPts val="1200"/>
              </a:spcBef>
              <a:defRPr/>
            </a:pPr>
            <a:r>
              <a:rPr lang="fr-FR" sz="2000" dirty="0" err="1">
                <a:ea typeface="Calibri"/>
                <a:cs typeface="Calibri"/>
              </a:rPr>
              <a:t>Deboin</a:t>
            </a:r>
            <a:r>
              <a:rPr lang="fr-FR" sz="2000" dirty="0">
                <a:ea typeface="Calibri"/>
                <a:cs typeface="Calibri"/>
              </a:rPr>
              <a:t> M.-C. (2020). </a:t>
            </a:r>
            <a:r>
              <a:rPr lang="fr-FR" sz="2000" u="sng" dirty="0">
                <a:ea typeface="Calibri"/>
                <a:cs typeface="Calibri"/>
                <a:hlinkClick r:id="rId11" tooltip="https://coop-ist.cirad.fr/gerer-des-donnees/s-initier-en-ligne-aux-donnees-de-la-recherche/1-familiarisez-vous-avec-le-concept-de-donnees-de-la-recherche"/>
              </a:rPr>
              <a:t>S’initier en ligne aux données de la recherche et à leur gestion</a:t>
            </a:r>
            <a:r>
              <a:rPr lang="fr-FR" sz="2000" dirty="0">
                <a:ea typeface="Calibri"/>
                <a:cs typeface="Calibri"/>
              </a:rPr>
              <a:t> (guide du CIRAD)</a:t>
            </a:r>
            <a:endParaRPr lang="fr-FR" sz="2000" dirty="0"/>
          </a:p>
        </p:txBody>
      </p:sp>
      <p:sp>
        <p:nvSpPr>
          <p:cNvPr id="2" name="Espace réservé du pied de page 8">
            <a:extLst>
              <a:ext uri="{FF2B5EF4-FFF2-40B4-BE49-F238E27FC236}">
                <a16:creationId xmlns:a16="http://schemas.microsoft.com/office/drawing/2014/main" id="{757A6BE2-EE35-1211-2BCE-D501F8DF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0" y="6486062"/>
            <a:ext cx="12192000" cy="371938"/>
          </a:xfrm>
        </p:spPr>
        <p:txBody>
          <a:bodyPr/>
          <a:lstStyle/>
          <a:p>
            <a:pPr>
              <a:defRPr/>
            </a:pPr>
            <a:r>
              <a:rPr lang="fr-FR" sz="1100" dirty="0"/>
              <a:t>« Plan de gestion des données » – Nathalie Reymonet, Cécile Delay, Daphné </a:t>
            </a:r>
            <a:r>
              <a:rPr lang="fr-FR" sz="1100" dirty="0" err="1"/>
              <a:t>Mathelier</a:t>
            </a:r>
            <a:r>
              <a:rPr lang="fr-FR" sz="1100" dirty="0"/>
              <a:t>  – Université Paris Nanterre / MSH Mondes – 2022-2023</a:t>
            </a:r>
            <a:endParaRPr sz="1100" dirty="0"/>
          </a:p>
        </p:txBody>
      </p:sp>
    </p:spTree>
    <p:extLst>
      <p:ext uri="{BB962C8B-B14F-4D97-AF65-F5344CB8AC3E}">
        <p14:creationId xmlns:p14="http://schemas.microsoft.com/office/powerpoint/2010/main" val="7449502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8991</TotalTime>
  <Words>927</Words>
  <Application>Microsoft Office PowerPoint</Application>
  <DocSecurity>0</DocSecurity>
  <PresentationFormat>Grand écran</PresentationFormat>
  <Paragraphs>92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Plan de gestion des données </vt:lpstr>
      <vt:lpstr>Qui sommes-nous ?</vt:lpstr>
      <vt:lpstr>Le Plan de Gestion des Données (PGD)</vt:lpstr>
      <vt:lpstr>Le PGD</vt:lpstr>
      <vt:lpstr>La FAIRisation des données : les bonnes pratiques</vt:lpstr>
      <vt:lpstr>Le PGD : quels outils ?</vt:lpstr>
      <vt:lpstr>Le PGD : quels enjeux ?</vt:lpstr>
      <vt:lpstr>Ressources : modèles de PGD</vt:lpstr>
      <vt:lpstr>Ressources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Viktor R.</dc:creator>
  <cp:keywords/>
  <dc:description/>
  <cp:lastModifiedBy>Cecile Delay-artous</cp:lastModifiedBy>
  <cp:revision>200</cp:revision>
  <cp:lastPrinted>2022-12-08T16:58:35Z</cp:lastPrinted>
  <dcterms:created xsi:type="dcterms:W3CDTF">2015-09-05T09:27:21Z</dcterms:created>
  <dcterms:modified xsi:type="dcterms:W3CDTF">2022-12-19T14:20:37Z</dcterms:modified>
  <cp:category/>
  <dc:identifier/>
  <cp:contentStatus/>
  <dc:language/>
  <cp:version/>
</cp:coreProperties>
</file>